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6"/>
  </p:notesMasterIdLst>
  <p:sldIdLst>
    <p:sldId id="259" r:id="rId3"/>
    <p:sldId id="256" r:id="rId4"/>
    <p:sldId id="257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90"/>
  </p:normalViewPr>
  <p:slideViewPr>
    <p:cSldViewPr snapToGrid="0" snapToObjects="1">
      <p:cViewPr varScale="1">
        <p:scale>
          <a:sx n="65" d="100"/>
          <a:sy n="65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87563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5DA4AA-8E47-4537-B3D5-DFA6CECF5E7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47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>
            <a:spLocks noGrp="1"/>
          </p:cNvSpPr>
          <p:nvPr>
            <p:ph type="pic" idx="21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8709" y="9245600"/>
            <a:ext cx="414682" cy="330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21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5370" y="3029942"/>
            <a:ext cx="11054080" cy="2090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50720" y="5527042"/>
            <a:ext cx="9103360" cy="24925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9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8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0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7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47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16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86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55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6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29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7300" y="6267592"/>
            <a:ext cx="11054080" cy="1937174"/>
          </a:xfrm>
        </p:spPr>
        <p:txBody>
          <a:bodyPr anchor="t"/>
          <a:lstStyle>
            <a:lvl1pPr algn="l">
              <a:defRPr sz="4982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7300" y="4133995"/>
            <a:ext cx="11054080" cy="2133597"/>
          </a:xfrm>
        </p:spPr>
        <p:txBody>
          <a:bodyPr anchor="b"/>
          <a:lstStyle>
            <a:lvl1pPr marL="0" indent="0">
              <a:buNone/>
              <a:defRPr sz="2491">
                <a:solidFill>
                  <a:schemeClr val="tx1">
                    <a:tint val="75000"/>
                  </a:schemeClr>
                </a:solidFill>
              </a:defRPr>
            </a:lvl1pPr>
            <a:lvl2pPr marL="569488" indent="0">
              <a:buNone/>
              <a:defRPr sz="2242">
                <a:solidFill>
                  <a:schemeClr val="tx1">
                    <a:tint val="75000"/>
                  </a:schemeClr>
                </a:solidFill>
              </a:defRPr>
            </a:lvl2pPr>
            <a:lvl3pPr marL="1138977" indent="0">
              <a:buNone/>
              <a:defRPr sz="1993">
                <a:solidFill>
                  <a:schemeClr val="tx1">
                    <a:tint val="75000"/>
                  </a:schemeClr>
                </a:solidFill>
              </a:defRPr>
            </a:lvl3pPr>
            <a:lvl4pPr marL="1708465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2277953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847442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3416930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9864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455590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7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50240" y="2275846"/>
            <a:ext cx="5743787" cy="6436925"/>
          </a:xfrm>
        </p:spPr>
        <p:txBody>
          <a:bodyPr/>
          <a:lstStyle>
            <a:lvl1pPr>
              <a:defRPr sz="3488"/>
            </a:lvl1pPr>
            <a:lvl2pPr>
              <a:defRPr sz="2989"/>
            </a:lvl2pPr>
            <a:lvl3pPr>
              <a:defRPr sz="2491"/>
            </a:lvl3pPr>
            <a:lvl4pPr>
              <a:defRPr sz="2242"/>
            </a:lvl4pPr>
            <a:lvl5pPr>
              <a:defRPr sz="2242"/>
            </a:lvl5pPr>
            <a:lvl6pPr>
              <a:defRPr sz="2242"/>
            </a:lvl6pPr>
            <a:lvl7pPr>
              <a:defRPr sz="2242"/>
            </a:lvl7pPr>
            <a:lvl8pPr>
              <a:defRPr sz="2242"/>
            </a:lvl8pPr>
            <a:lvl9pPr>
              <a:defRPr sz="224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10774" y="2275846"/>
            <a:ext cx="5743787" cy="6436925"/>
          </a:xfrm>
        </p:spPr>
        <p:txBody>
          <a:bodyPr/>
          <a:lstStyle>
            <a:lvl1pPr>
              <a:defRPr sz="3488"/>
            </a:lvl1pPr>
            <a:lvl2pPr>
              <a:defRPr sz="2989"/>
            </a:lvl2pPr>
            <a:lvl3pPr>
              <a:defRPr sz="2491"/>
            </a:lvl3pPr>
            <a:lvl4pPr>
              <a:defRPr sz="2242"/>
            </a:lvl4pPr>
            <a:lvl5pPr>
              <a:defRPr sz="2242"/>
            </a:lvl5pPr>
            <a:lvl6pPr>
              <a:defRPr sz="2242"/>
            </a:lvl6pPr>
            <a:lvl7pPr>
              <a:defRPr sz="2242"/>
            </a:lvl7pPr>
            <a:lvl8pPr>
              <a:defRPr sz="2242"/>
            </a:lvl8pPr>
            <a:lvl9pPr>
              <a:defRPr sz="224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98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0247" y="2183273"/>
            <a:ext cx="5746046" cy="909884"/>
          </a:xfrm>
        </p:spPr>
        <p:txBody>
          <a:bodyPr anchor="b"/>
          <a:lstStyle>
            <a:lvl1pPr marL="0" indent="0">
              <a:buNone/>
              <a:defRPr sz="2989" b="1"/>
            </a:lvl1pPr>
            <a:lvl2pPr marL="569488" indent="0">
              <a:buNone/>
              <a:defRPr sz="2491" b="1"/>
            </a:lvl2pPr>
            <a:lvl3pPr marL="1138977" indent="0">
              <a:buNone/>
              <a:defRPr sz="2242" b="1"/>
            </a:lvl3pPr>
            <a:lvl4pPr marL="1708465" indent="0">
              <a:buNone/>
              <a:defRPr sz="1993" b="1"/>
            </a:lvl4pPr>
            <a:lvl5pPr marL="2277953" indent="0">
              <a:buNone/>
              <a:defRPr sz="1993" b="1"/>
            </a:lvl5pPr>
            <a:lvl6pPr marL="2847442" indent="0">
              <a:buNone/>
              <a:defRPr sz="1993" b="1"/>
            </a:lvl6pPr>
            <a:lvl7pPr marL="3416930" indent="0">
              <a:buNone/>
              <a:defRPr sz="1993" b="1"/>
            </a:lvl7pPr>
            <a:lvl8pPr marL="3986418" indent="0">
              <a:buNone/>
              <a:defRPr sz="1993" b="1"/>
            </a:lvl8pPr>
            <a:lvl9pPr marL="4555907" indent="0">
              <a:buNone/>
              <a:defRPr sz="199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247" y="3093159"/>
            <a:ext cx="5746046" cy="5619608"/>
          </a:xfrm>
        </p:spPr>
        <p:txBody>
          <a:bodyPr/>
          <a:lstStyle>
            <a:lvl1pPr>
              <a:defRPr sz="2989"/>
            </a:lvl1pPr>
            <a:lvl2pPr>
              <a:defRPr sz="2491"/>
            </a:lvl2pPr>
            <a:lvl3pPr>
              <a:defRPr sz="2242"/>
            </a:lvl3pPr>
            <a:lvl4pPr>
              <a:defRPr sz="1993"/>
            </a:lvl4pPr>
            <a:lvl5pPr>
              <a:defRPr sz="1993"/>
            </a:lvl5pPr>
            <a:lvl6pPr>
              <a:defRPr sz="1993"/>
            </a:lvl6pPr>
            <a:lvl7pPr>
              <a:defRPr sz="1993"/>
            </a:lvl7pPr>
            <a:lvl8pPr>
              <a:defRPr sz="1993"/>
            </a:lvl8pPr>
            <a:lvl9pPr>
              <a:defRPr sz="199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6260" y="2183273"/>
            <a:ext cx="5748303" cy="909884"/>
          </a:xfrm>
        </p:spPr>
        <p:txBody>
          <a:bodyPr anchor="b"/>
          <a:lstStyle>
            <a:lvl1pPr marL="0" indent="0">
              <a:buNone/>
              <a:defRPr sz="2989" b="1"/>
            </a:lvl1pPr>
            <a:lvl2pPr marL="569488" indent="0">
              <a:buNone/>
              <a:defRPr sz="2491" b="1"/>
            </a:lvl2pPr>
            <a:lvl3pPr marL="1138977" indent="0">
              <a:buNone/>
              <a:defRPr sz="2242" b="1"/>
            </a:lvl3pPr>
            <a:lvl4pPr marL="1708465" indent="0">
              <a:buNone/>
              <a:defRPr sz="1993" b="1"/>
            </a:lvl4pPr>
            <a:lvl5pPr marL="2277953" indent="0">
              <a:buNone/>
              <a:defRPr sz="1993" b="1"/>
            </a:lvl5pPr>
            <a:lvl6pPr marL="2847442" indent="0">
              <a:buNone/>
              <a:defRPr sz="1993" b="1"/>
            </a:lvl6pPr>
            <a:lvl7pPr marL="3416930" indent="0">
              <a:buNone/>
              <a:defRPr sz="1993" b="1"/>
            </a:lvl7pPr>
            <a:lvl8pPr marL="3986418" indent="0">
              <a:buNone/>
              <a:defRPr sz="1993" b="1"/>
            </a:lvl8pPr>
            <a:lvl9pPr marL="4555907" indent="0">
              <a:buNone/>
              <a:defRPr sz="199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6260" y="3093159"/>
            <a:ext cx="5748303" cy="5619608"/>
          </a:xfrm>
        </p:spPr>
        <p:txBody>
          <a:bodyPr/>
          <a:lstStyle>
            <a:lvl1pPr>
              <a:defRPr sz="2989"/>
            </a:lvl1pPr>
            <a:lvl2pPr>
              <a:defRPr sz="2491"/>
            </a:lvl2pPr>
            <a:lvl3pPr>
              <a:defRPr sz="2242"/>
            </a:lvl3pPr>
            <a:lvl4pPr>
              <a:defRPr sz="1993"/>
            </a:lvl4pPr>
            <a:lvl5pPr>
              <a:defRPr sz="1993"/>
            </a:lvl5pPr>
            <a:lvl6pPr>
              <a:defRPr sz="1993"/>
            </a:lvl6pPr>
            <a:lvl7pPr>
              <a:defRPr sz="1993"/>
            </a:lvl7pPr>
            <a:lvl8pPr>
              <a:defRPr sz="1993"/>
            </a:lvl8pPr>
            <a:lvl9pPr>
              <a:defRPr sz="199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883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18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70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0244" y="388340"/>
            <a:ext cx="4278489" cy="1652694"/>
          </a:xfrm>
        </p:spPr>
        <p:txBody>
          <a:bodyPr anchor="b"/>
          <a:lstStyle>
            <a:lvl1pPr algn="l">
              <a:defRPr sz="2491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4522" y="388341"/>
            <a:ext cx="7270047" cy="8324428"/>
          </a:xfrm>
        </p:spPr>
        <p:txBody>
          <a:bodyPr/>
          <a:lstStyle>
            <a:lvl1pPr>
              <a:defRPr sz="3986"/>
            </a:lvl1pPr>
            <a:lvl2pPr>
              <a:defRPr sz="3488"/>
            </a:lvl2pPr>
            <a:lvl3pPr>
              <a:defRPr sz="2989"/>
            </a:lvl3pPr>
            <a:lvl4pPr>
              <a:defRPr sz="2491"/>
            </a:lvl4pPr>
            <a:lvl5pPr>
              <a:defRPr sz="2491"/>
            </a:lvl5pPr>
            <a:lvl6pPr>
              <a:defRPr sz="2491"/>
            </a:lvl6pPr>
            <a:lvl7pPr>
              <a:defRPr sz="2491"/>
            </a:lvl7pPr>
            <a:lvl8pPr>
              <a:defRPr sz="2491"/>
            </a:lvl8pPr>
            <a:lvl9pPr>
              <a:defRPr sz="249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50244" y="2041036"/>
            <a:ext cx="4278489" cy="6671736"/>
          </a:xfrm>
        </p:spPr>
        <p:txBody>
          <a:bodyPr/>
          <a:lstStyle>
            <a:lvl1pPr marL="0" indent="0">
              <a:buNone/>
              <a:defRPr sz="1744"/>
            </a:lvl1pPr>
            <a:lvl2pPr marL="569488" indent="0">
              <a:buNone/>
              <a:defRPr sz="1495"/>
            </a:lvl2pPr>
            <a:lvl3pPr marL="1138977" indent="0">
              <a:buNone/>
              <a:defRPr sz="1246"/>
            </a:lvl3pPr>
            <a:lvl4pPr marL="1708465" indent="0">
              <a:buNone/>
              <a:defRPr sz="1121"/>
            </a:lvl4pPr>
            <a:lvl5pPr marL="2277953" indent="0">
              <a:buNone/>
              <a:defRPr sz="1121"/>
            </a:lvl5pPr>
            <a:lvl6pPr marL="2847442" indent="0">
              <a:buNone/>
              <a:defRPr sz="1121"/>
            </a:lvl6pPr>
            <a:lvl7pPr marL="3416930" indent="0">
              <a:buNone/>
              <a:defRPr sz="1121"/>
            </a:lvl7pPr>
            <a:lvl8pPr marL="3986418" indent="0">
              <a:buNone/>
              <a:defRPr sz="1121"/>
            </a:lvl8pPr>
            <a:lvl9pPr marL="4555907" indent="0">
              <a:buNone/>
              <a:defRPr sz="112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23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49039" y="6827522"/>
            <a:ext cx="7802880" cy="806028"/>
          </a:xfrm>
        </p:spPr>
        <p:txBody>
          <a:bodyPr anchor="b"/>
          <a:lstStyle>
            <a:lvl1pPr algn="l">
              <a:defRPr sz="2491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49039" y="871505"/>
            <a:ext cx="7802880" cy="5852160"/>
          </a:xfrm>
        </p:spPr>
        <p:txBody>
          <a:bodyPr/>
          <a:lstStyle>
            <a:lvl1pPr marL="0" indent="0">
              <a:buNone/>
              <a:defRPr sz="3986"/>
            </a:lvl1pPr>
            <a:lvl2pPr marL="569488" indent="0">
              <a:buNone/>
              <a:defRPr sz="3488"/>
            </a:lvl2pPr>
            <a:lvl3pPr marL="1138977" indent="0">
              <a:buNone/>
              <a:defRPr sz="2989"/>
            </a:lvl3pPr>
            <a:lvl4pPr marL="1708465" indent="0">
              <a:buNone/>
              <a:defRPr sz="2491"/>
            </a:lvl4pPr>
            <a:lvl5pPr marL="2277953" indent="0">
              <a:buNone/>
              <a:defRPr sz="2491"/>
            </a:lvl5pPr>
            <a:lvl6pPr marL="2847442" indent="0">
              <a:buNone/>
              <a:defRPr sz="2491"/>
            </a:lvl6pPr>
            <a:lvl7pPr marL="3416930" indent="0">
              <a:buNone/>
              <a:defRPr sz="2491"/>
            </a:lvl7pPr>
            <a:lvl8pPr marL="3986418" indent="0">
              <a:buNone/>
              <a:defRPr sz="2491"/>
            </a:lvl8pPr>
            <a:lvl9pPr marL="4555907" indent="0">
              <a:buNone/>
              <a:defRPr sz="249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49039" y="7633550"/>
            <a:ext cx="7802880" cy="1144692"/>
          </a:xfrm>
        </p:spPr>
        <p:txBody>
          <a:bodyPr/>
          <a:lstStyle>
            <a:lvl1pPr marL="0" indent="0">
              <a:buNone/>
              <a:defRPr sz="1744"/>
            </a:lvl1pPr>
            <a:lvl2pPr marL="569488" indent="0">
              <a:buNone/>
              <a:defRPr sz="1495"/>
            </a:lvl2pPr>
            <a:lvl3pPr marL="1138977" indent="0">
              <a:buNone/>
              <a:defRPr sz="1246"/>
            </a:lvl3pPr>
            <a:lvl4pPr marL="1708465" indent="0">
              <a:buNone/>
              <a:defRPr sz="1121"/>
            </a:lvl4pPr>
            <a:lvl5pPr marL="2277953" indent="0">
              <a:buNone/>
              <a:defRPr sz="1121"/>
            </a:lvl5pPr>
            <a:lvl6pPr marL="2847442" indent="0">
              <a:buNone/>
              <a:defRPr sz="1121"/>
            </a:lvl6pPr>
            <a:lvl7pPr marL="3416930" indent="0">
              <a:buNone/>
              <a:defRPr sz="1121"/>
            </a:lvl7pPr>
            <a:lvl8pPr marL="3986418" indent="0">
              <a:buNone/>
              <a:defRPr sz="1121"/>
            </a:lvl8pPr>
            <a:lvl9pPr marL="4555907" indent="0">
              <a:buNone/>
              <a:defRPr sz="112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357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156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28489" y="390602"/>
            <a:ext cx="2926081" cy="83221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50244" y="390602"/>
            <a:ext cx="8561494" cy="83221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26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idx="21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idx="21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 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21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22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5" name="イメージ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8709" y="9251950"/>
            <a:ext cx="414682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50247" y="390597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50247" y="2275846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50247" y="9040145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0C8C-FE36-46F6-8F98-B3D4E6E49D95}" type="datetimeFigureOut">
              <a:rPr kumimoji="1" lang="ja-JP" altLang="en-US" smtClean="0"/>
              <a:t>2021/6/29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443318" y="9040145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20114" y="9040145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A546-3A2A-4B54-8A2E-378BD88B3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138977" rtl="0" eaLnBrk="1" latinLnBrk="0" hangingPunct="1">
        <a:spcBef>
          <a:spcPct val="0"/>
        </a:spcBef>
        <a:buNone/>
        <a:defRPr kumimoji="1" sz="54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116" indent="-427116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86" kern="1200">
          <a:solidFill>
            <a:schemeClr val="tx1"/>
          </a:solidFill>
          <a:latin typeface="+mn-lt"/>
          <a:ea typeface="+mn-ea"/>
          <a:cs typeface="+mn-cs"/>
        </a:defRPr>
      </a:lvl1pPr>
      <a:lvl2pPr marL="925419" indent="-355930" algn="l" defTabSz="113897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88" kern="1200">
          <a:solidFill>
            <a:schemeClr val="tx1"/>
          </a:solidFill>
          <a:latin typeface="+mn-lt"/>
          <a:ea typeface="+mn-ea"/>
          <a:cs typeface="+mn-cs"/>
        </a:defRPr>
      </a:lvl2pPr>
      <a:lvl3pPr marL="1423721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89" kern="1200">
          <a:solidFill>
            <a:schemeClr val="tx1"/>
          </a:solidFill>
          <a:latin typeface="+mn-lt"/>
          <a:ea typeface="+mn-ea"/>
          <a:cs typeface="+mn-cs"/>
        </a:defRPr>
      </a:lvl3pPr>
      <a:lvl4pPr marL="1993209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4pPr>
      <a:lvl5pPr marL="2562697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5pPr>
      <a:lvl6pPr marL="3132186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6pPr>
      <a:lvl7pPr marL="3701674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7pPr>
      <a:lvl8pPr marL="4271162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8pPr>
      <a:lvl9pPr marL="4840651" indent="-284744" algn="l" defTabSz="113897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1pPr>
      <a:lvl2pPr marL="569488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2pPr>
      <a:lvl3pPr marL="1138977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3pPr>
      <a:lvl4pPr marL="1708465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4pPr>
      <a:lvl5pPr marL="2277953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5pPr>
      <a:lvl6pPr marL="2847442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6pPr>
      <a:lvl7pPr marL="3416930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7pPr>
      <a:lvl8pPr marL="3986418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8pPr>
      <a:lvl9pPr marL="4555907" algn="l" defTabSz="1138977" rtl="0" eaLnBrk="1" latinLnBrk="0" hangingPunct="1">
        <a:defRPr kumimoji="1" sz="22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角丸四角形 42"/>
          <p:cNvSpPr/>
          <p:nvPr/>
        </p:nvSpPr>
        <p:spPr>
          <a:xfrm>
            <a:off x="303775" y="7738898"/>
            <a:ext cx="4114235" cy="1255658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・部会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について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は、定期的な進行管理が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必要なものに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限定する。</a:t>
            </a:r>
          </a:p>
          <a:p>
            <a:pPr algn="l" defTabSz="1138977" hangingPunct="1"/>
            <a:endParaRPr kumimoji="1" lang="ja-JP" altLang="en-US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・個別の案件で、議論すべき課題が生じた場合は、必要に応じ</a:t>
            </a:r>
          </a:p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121" kern="12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て随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時時ＷＧ等を設置して検討する。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flipH="1" flipV="1">
            <a:off x="1018856" y="3560909"/>
            <a:ext cx="6405829" cy="17622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1018853" y="3572645"/>
            <a:ext cx="9972" cy="41587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2227900" y="3583758"/>
            <a:ext cx="2" cy="353033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3525411" y="3572646"/>
            <a:ext cx="0" cy="431085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6128434" y="3594907"/>
            <a:ext cx="0" cy="377831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9493528" y="2756946"/>
            <a:ext cx="0" cy="79434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10463014" y="3529136"/>
            <a:ext cx="19003" cy="4156356"/>
          </a:xfrm>
          <a:prstGeom prst="line">
            <a:avLst/>
          </a:prstGeom>
          <a:ln w="12700" cmpd="sng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9193094" y="3559544"/>
            <a:ext cx="0" cy="4171693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2360894" y="1307985"/>
            <a:ext cx="8471" cy="192625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305856" y="1307984"/>
            <a:ext cx="0" cy="189375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H="1">
            <a:off x="305857" y="3234237"/>
            <a:ext cx="206350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882061" y="3563303"/>
            <a:ext cx="0" cy="39394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7429704" y="3582550"/>
            <a:ext cx="2101" cy="366665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4882061" y="2823341"/>
            <a:ext cx="0" cy="736203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3460913" y="594054"/>
            <a:ext cx="6564282" cy="627831"/>
          </a:xfrm>
          <a:prstGeom prst="roundRect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2242" b="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島 根 県 が ん 対 策 推 進 組 織 図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63886" y="1463237"/>
            <a:ext cx="2189259" cy="79904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がん対策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推進協議会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事務局：県）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7902108" y="1439272"/>
            <a:ext cx="2189259" cy="82267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がん診療ネットワーク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協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議会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事務局：大学）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4363885" y="2259341"/>
            <a:ext cx="2189259" cy="56191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島根県がん対策推進計画</a:t>
            </a:r>
          </a:p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の策定及び進行管理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7902109" y="2204649"/>
            <a:ext cx="2189259" cy="627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がんの専門的医療を行う</a:t>
            </a:r>
          </a:p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医療機関の参画による</a:t>
            </a:r>
          </a:p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がん診療ネットワークの構築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332483" y="3881313"/>
            <a:ext cx="1190986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１次予防部会</a:t>
            </a:r>
            <a:endParaRPr kumimoji="1" lang="en-US" altLang="ja-JP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（健康長寿しまね推進</a:t>
            </a:r>
            <a:r>
              <a:rPr kumimoji="1" lang="ja-JP" altLang="en-US" sz="99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会議）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33894" y="4645613"/>
            <a:ext cx="1187896" cy="26720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■がん１次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</a:t>
            </a: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たばこ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・食生活改善等）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効果的な啓発の仕組みの検討）　</a:t>
            </a: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648719" y="3873037"/>
            <a:ext cx="1180164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308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２次予防部会</a:t>
            </a:r>
            <a:endParaRPr kumimoji="1" lang="en-US" altLang="ja-JP" sz="1308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en-US" altLang="ja-JP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</a:t>
            </a:r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生活習慣病検診管理指導協議会</a:t>
            </a:r>
            <a:r>
              <a:rPr kumimoji="1" lang="en-US" altLang="ja-JP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)</a:t>
            </a:r>
            <a:endParaRPr kumimoji="1" lang="ja-JP" altLang="en-US" sz="1370" kern="1200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648059" y="4630001"/>
            <a:ext cx="1180816" cy="27274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■検診の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実施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方法や精度管管理のあり方等について検討指導導</a:t>
            </a: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25709" y="5833334"/>
            <a:ext cx="1004390" cy="2589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996" kern="1200" spc="-187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胃・大腸がん部会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1727182" y="6191068"/>
            <a:ext cx="1002930" cy="2589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996" kern="120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肺がん部会</a:t>
            </a:r>
            <a:endParaRPr kumimoji="1" lang="ja-JP" altLang="en-US" sz="99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727182" y="6530110"/>
            <a:ext cx="1002931" cy="2589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乳がん部会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1730065" y="6875551"/>
            <a:ext cx="1000078" cy="25895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子宮がん部会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2961226" y="3873037"/>
            <a:ext cx="1148819" cy="76620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緩和ケア部会</a:t>
            </a:r>
            <a:endParaRPr kumimoji="1" lang="en-US" altLang="ja-JP" sz="1121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（緩和ケア総合</a:t>
            </a:r>
            <a:endParaRPr kumimoji="1" lang="en-US" altLang="ja-JP" sz="99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推進委員会</a:t>
            </a:r>
            <a:endParaRPr kumimoji="1" lang="ja-JP" altLang="en-US" sz="1246" kern="1200" dirty="0">
              <a:solidFill>
                <a:prstClr val="black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950999" y="4639245"/>
            <a:ext cx="1159047" cy="272378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■緩和ケアの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endParaRPr kumimoji="1" lang="en-US" altLang="ja-JP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■緩和ケアの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啓発</a:t>
            </a:r>
            <a:endParaRPr kumimoji="1" lang="en-US" altLang="ja-JP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■在宅緩和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ケアの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endParaRPr kumimoji="1" lang="en-US" altLang="ja-JP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■関係団体等</a:t>
            </a:r>
            <a:r>
              <a:rPr kumimoji="1" lang="ja-JP" altLang="en-US" sz="1246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によるネットークの構築</a:t>
            </a:r>
            <a:endParaRPr kumimoji="1" lang="ja-JP" altLang="en-US" sz="1246" kern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272734" y="3872988"/>
            <a:ext cx="1100714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患者家族</a:t>
            </a:r>
            <a:endParaRPr kumimoji="1" lang="en-US" altLang="ja-JP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支援部会</a:t>
            </a:r>
            <a:endParaRPr kumimoji="1" lang="en-US" altLang="ja-JP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270357" y="4647826"/>
            <a:ext cx="1104143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■患者・家族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の支援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体制の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検討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■県民啓発 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の仕組みづくり</a:t>
            </a: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ja-JP" altLang="en-US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579020" y="3888636"/>
            <a:ext cx="1098830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ＡＹＡ世代の</a:t>
            </a:r>
          </a:p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対策部会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830015" y="3888636"/>
            <a:ext cx="1024296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小児がん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対策部会</a:t>
            </a:r>
            <a:endParaRPr kumimoji="1" lang="en-US" altLang="ja-JP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5575333" y="4661212"/>
            <a:ext cx="1102517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■ＡＹＡ世代の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患者の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療養支援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の検討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830015" y="4661212"/>
            <a:ext cx="1024296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小児がん患者の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療養支援の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検討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8236263" y="7688460"/>
            <a:ext cx="1163678" cy="772576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緩和ケア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研修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委員会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8034752" y="4666446"/>
            <a:ext cx="1027195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がん診断・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治療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に関する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医療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水準</a:t>
            </a:r>
            <a:r>
              <a:rPr kumimoji="1" lang="en-US" altLang="ja-JP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1" lang="ja-JP" altLang="en-US" sz="1246" kern="12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</a:t>
            </a:r>
            <a:r>
              <a:rPr kumimoji="1" lang="ja-JP" altLang="en-US" sz="1246" kern="12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向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上策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の検討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■がん診療の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情報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収集・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情報共有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■地域連携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パスの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運用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10640261" y="4690215"/>
            <a:ext cx="980910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登録データ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の分析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・活用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■がん登録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資料の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編集方針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の決定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■がん登録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業務の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計画策定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10401847" y="7677576"/>
            <a:ext cx="1163678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がん相談員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実務担当者会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 flipH="1" flipV="1">
            <a:off x="8546573" y="3550701"/>
            <a:ext cx="2403869" cy="3166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10950441" y="3559544"/>
            <a:ext cx="0" cy="377247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/>
          <p:cNvSpPr/>
          <p:nvPr/>
        </p:nvSpPr>
        <p:spPr>
          <a:xfrm>
            <a:off x="7218928" y="8461036"/>
            <a:ext cx="2181013" cy="627914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■緩和ケア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研修会</a:t>
            </a:r>
            <a:r>
              <a:rPr kumimoji="1" lang="en-US" altLang="ja-JP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の企画・運営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■緩和ケア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医療者</a:t>
            </a:r>
            <a:r>
              <a:rPr kumimoji="1" lang="en-US" altLang="ja-JP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の育成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0401847" y="8450153"/>
            <a:ext cx="1930387" cy="62791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■情報提供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■患者支援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■相談員研修の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企</a:t>
            </a:r>
            <a:r>
              <a:rPr kumimoji="1" lang="en-US" altLang="ja-JP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画・運営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1794095" y="6001601"/>
            <a:ext cx="1000386" cy="62724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■がん登録</a:t>
            </a:r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担当者</a:t>
            </a:r>
            <a:r>
              <a:rPr kumimoji="1" lang="en-US" altLang="ja-JP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研修の企画・</a:t>
            </a:r>
            <a:r>
              <a:rPr kumimoji="1" lang="ja-JP" altLang="en-US" sz="99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運営</a:t>
            </a:r>
            <a:endParaRPr kumimoji="1" lang="en-US" altLang="ja-JP" sz="99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30" name="直線コネクタ 129"/>
          <p:cNvCxnSpPr/>
          <p:nvPr/>
        </p:nvCxnSpPr>
        <p:spPr>
          <a:xfrm>
            <a:off x="11522408" y="4278439"/>
            <a:ext cx="809827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12305954" y="4278440"/>
            <a:ext cx="0" cy="1147337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/>
          <p:cNvSpPr/>
          <p:nvPr/>
        </p:nvSpPr>
        <p:spPr>
          <a:xfrm>
            <a:off x="687589" y="1493712"/>
            <a:ext cx="1209689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がん登録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審査</a:t>
            </a:r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委員会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（事務局：県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）</a:t>
            </a:r>
            <a:endParaRPr kumimoji="1" lang="ja-JP" altLang="en-US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681983" y="2261946"/>
            <a:ext cx="1215293" cy="782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■全国がん登録の利用申請等</a:t>
            </a:r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の審査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47" name="直線コネクタ 146"/>
          <p:cNvCxnSpPr/>
          <p:nvPr/>
        </p:nvCxnSpPr>
        <p:spPr>
          <a:xfrm flipH="1">
            <a:off x="238714" y="1307984"/>
            <a:ext cx="206350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8546572" y="3571207"/>
            <a:ext cx="0" cy="432523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6553145" y="2009651"/>
            <a:ext cx="1348962" cy="5792"/>
          </a:xfrm>
          <a:prstGeom prst="line">
            <a:avLst/>
          </a:prstGeom>
          <a:ln w="130175" cmpd="dbl"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10640261" y="3921370"/>
            <a:ext cx="980910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登録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部会</a:t>
            </a:r>
            <a:endParaRPr kumimoji="1" lang="en-US" altLang="ja-JP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8031494" y="3907010"/>
            <a:ext cx="1030157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</a:t>
            </a:r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診療</a:t>
            </a:r>
          </a:p>
          <a:p>
            <a:pPr defTabSz="1138977" hangingPunct="1"/>
            <a:r>
              <a:rPr kumimoji="1" lang="ja-JP" altLang="en-US" sz="1370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部会</a:t>
            </a:r>
            <a:endParaRPr kumimoji="1" lang="en-US" altLang="ja-JP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11794095" y="5238440"/>
            <a:ext cx="1000386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138977" hangingPunct="1"/>
            <a:r>
              <a:rPr kumimoji="1" lang="ja-JP" altLang="en-US" sz="1121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実務担当者研究会</a:t>
            </a:r>
            <a:endParaRPr kumimoji="1" lang="en-US" altLang="ja-JP" sz="1121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9308380" y="4684372"/>
            <a:ext cx="1006603" cy="2692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 defTabSz="1138977" hangingPunct="1"/>
            <a:r>
              <a:rPr kumimoji="1" lang="ja-JP" altLang="en-US" sz="1246" kern="12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■妊孕性温存にかかる診療・医療連携</a:t>
            </a:r>
            <a:endParaRPr kumimoji="1" lang="en-US" altLang="ja-JP" sz="1246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9787746" y="3538281"/>
            <a:ext cx="0" cy="377247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9309618" y="3915528"/>
            <a:ext cx="1005365" cy="772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1138977" hangingPunct="1"/>
            <a:r>
              <a:rPr kumimoji="1" lang="ja-JP" altLang="en-US" sz="1370" kern="1200" dirty="0" smtClean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がん生殖医療ネットワーク</a:t>
            </a:r>
            <a:endParaRPr kumimoji="1" lang="ja-JP" altLang="en-US" sz="1370" kern="12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44786" y="677169"/>
            <a:ext cx="1704982" cy="4783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38977"/>
            <a:r>
              <a:rPr lang="en-US" altLang="ja-JP" sz="1744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R3.3.19</a:t>
            </a:r>
            <a:r>
              <a:rPr lang="ja-JP" altLang="en-US" sz="1744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～</a:t>
            </a:r>
            <a:endParaRPr lang="ja-JP" altLang="en-US" sz="1744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094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行政 行政" descr="行政 行政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79879" y="8879404"/>
            <a:ext cx="2736760" cy="684782"/>
          </a:xfrm>
          <a:prstGeom prst="rect">
            <a:avLst/>
          </a:prstGeom>
          <a:effectLst/>
        </p:spPr>
      </p:pic>
      <p:sp>
        <p:nvSpPr>
          <p:cNvPr id="119" name="楕円"/>
          <p:cNvSpPr/>
          <p:nvPr/>
        </p:nvSpPr>
        <p:spPr>
          <a:xfrm>
            <a:off x="373799" y="3507463"/>
            <a:ext cx="7107317" cy="5268524"/>
          </a:xfrm>
          <a:prstGeom prst="ellipse">
            <a:avLst/>
          </a:prstGeom>
          <a:solidFill>
            <a:srgbClr val="00FA92">
              <a:alpha val="10498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009051"/>
                </a:solidFill>
              </a:defRPr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0" name="楕円"/>
          <p:cNvSpPr/>
          <p:nvPr/>
        </p:nvSpPr>
        <p:spPr>
          <a:xfrm>
            <a:off x="5775971" y="3538283"/>
            <a:ext cx="6846750" cy="5277015"/>
          </a:xfrm>
          <a:prstGeom prst="ellipse">
            <a:avLst/>
          </a:prstGeom>
          <a:solidFill>
            <a:srgbClr val="0096FF">
              <a:alpha val="4690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9BB1C0"/>
                </a:solidFill>
              </a:defRPr>
            </a:pP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1" name="島根県がん生殖医療ネットワーク"/>
          <p:cNvSpPr txBox="1">
            <a:spLocks noGrp="1"/>
          </p:cNvSpPr>
          <p:nvPr>
            <p:ph type="title"/>
          </p:nvPr>
        </p:nvSpPr>
        <p:spPr>
          <a:xfrm>
            <a:off x="1808868" y="17211"/>
            <a:ext cx="9718895" cy="100558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5300"/>
            </a:pPr>
            <a:r>
              <a:rPr sz="4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島根県がん生殖医療ネットワーク</a:t>
            </a:r>
            <a:r>
              <a:rPr sz="4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Roman"/>
                <a:sym typeface="Times Roman"/>
              </a:rPr>
              <a:t> </a:t>
            </a:r>
          </a:p>
        </p:txBody>
      </p:sp>
      <p:sp>
        <p:nvSpPr>
          <p:cNvPr id="122" name="角丸四角形"/>
          <p:cNvSpPr/>
          <p:nvPr/>
        </p:nvSpPr>
        <p:spPr>
          <a:xfrm>
            <a:off x="5431343" y="5030763"/>
            <a:ext cx="2233833" cy="2501080"/>
          </a:xfrm>
          <a:prstGeom prst="roundRect">
            <a:avLst>
              <a:gd name="adj" fmla="val 18001"/>
            </a:avLst>
          </a:prstGeom>
          <a:solidFill>
            <a:srgbClr val="38D142">
              <a:alpha val="17489"/>
            </a:srgb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3" name="角丸四角形"/>
          <p:cNvSpPr/>
          <p:nvPr/>
        </p:nvSpPr>
        <p:spPr>
          <a:xfrm>
            <a:off x="10348890" y="5058059"/>
            <a:ext cx="2264957" cy="2501080"/>
          </a:xfrm>
          <a:prstGeom prst="roundRect">
            <a:avLst>
              <a:gd name="adj" fmla="val 17754"/>
            </a:avLst>
          </a:prstGeom>
          <a:solidFill>
            <a:schemeClr val="accent1">
              <a:satOff val="-3355"/>
              <a:lumOff val="26614"/>
              <a:alpha val="19684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4" name="がん治療医"/>
          <p:cNvSpPr/>
          <p:nvPr/>
        </p:nvSpPr>
        <p:spPr>
          <a:xfrm>
            <a:off x="10516532" y="5352287"/>
            <a:ext cx="1948654" cy="727370"/>
          </a:xfrm>
          <a:prstGeom prst="roundRect">
            <a:avLst>
              <a:gd name="adj" fmla="val 32641"/>
            </a:avLst>
          </a:prstGeom>
          <a:blipFill>
            <a:blip r:embed="rId3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がん治療医</a:t>
            </a:r>
          </a:p>
        </p:txBody>
      </p:sp>
      <p:sp>
        <p:nvSpPr>
          <p:cNvPr id="125" name="がん治療…"/>
          <p:cNvSpPr/>
          <p:nvPr/>
        </p:nvSpPr>
        <p:spPr>
          <a:xfrm>
            <a:off x="10521261" y="6254172"/>
            <a:ext cx="1948654" cy="912598"/>
          </a:xfrm>
          <a:prstGeom prst="roundRect">
            <a:avLst>
              <a:gd name="adj" fmla="val 25780"/>
            </a:avLst>
          </a:prstGeom>
          <a:blipFill>
            <a:blip r:embed="rId4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>
              <a:defRPr sz="2000">
                <a:solidFill>
                  <a:srgbClr val="FFFFFF"/>
                </a:solidFill>
              </a:defRPr>
            </a:pPr>
            <a:r>
              <a:rPr lang="ja-JP" altLang="en-US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看護師 </a:t>
            </a:r>
          </a:p>
          <a:p>
            <a:pPr>
              <a:defRPr sz="2000">
                <a:solidFill>
                  <a:srgbClr val="FFFFFF"/>
                </a:solidFill>
              </a:defRPr>
            </a:pP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MSW</a:t>
            </a:r>
          </a:p>
        </p:txBody>
      </p:sp>
      <p:sp>
        <p:nvSpPr>
          <p:cNvPr id="126" name="生殖医療医"/>
          <p:cNvSpPr/>
          <p:nvPr/>
        </p:nvSpPr>
        <p:spPr>
          <a:xfrm>
            <a:off x="5556450" y="5381869"/>
            <a:ext cx="1983619" cy="670491"/>
          </a:xfrm>
          <a:prstGeom prst="roundRect">
            <a:avLst>
              <a:gd name="adj" fmla="val 29776"/>
            </a:avLst>
          </a:prstGeom>
          <a:blipFill>
            <a:blip r:embed="rId5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生殖医療医</a:t>
            </a:r>
          </a:p>
        </p:txBody>
      </p:sp>
      <p:sp>
        <p:nvSpPr>
          <p:cNvPr id="127" name="がん治療"/>
          <p:cNvSpPr txBox="1"/>
          <p:nvPr/>
        </p:nvSpPr>
        <p:spPr>
          <a:xfrm>
            <a:off x="9259762" y="5848432"/>
            <a:ext cx="923330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</a:t>
            </a:r>
          </a:p>
        </p:txBody>
      </p:sp>
      <p:sp>
        <p:nvSpPr>
          <p:cNvPr id="128" name="妊孕性温存治療"/>
          <p:cNvSpPr txBox="1"/>
          <p:nvPr/>
        </p:nvSpPr>
        <p:spPr>
          <a:xfrm>
            <a:off x="7576652" y="5661426"/>
            <a:ext cx="1282701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妊孕性温存治療</a:t>
            </a:r>
          </a:p>
        </p:txBody>
      </p:sp>
      <p:sp>
        <p:nvSpPr>
          <p:cNvPr id="129" name="胚培養士"/>
          <p:cNvSpPr/>
          <p:nvPr/>
        </p:nvSpPr>
        <p:spPr>
          <a:xfrm>
            <a:off x="5544060" y="6371790"/>
            <a:ext cx="2008399" cy="662321"/>
          </a:xfrm>
          <a:prstGeom prst="roundRect">
            <a:avLst>
              <a:gd name="adj" fmla="val 29776"/>
            </a:avLst>
          </a:prstGeom>
          <a:blipFill>
            <a:blip r:embed="rId5"/>
          </a:blip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胚培養士</a:t>
            </a:r>
          </a:p>
        </p:txBody>
      </p:sp>
      <p:sp>
        <p:nvSpPr>
          <p:cNvPr id="130" name="情報共有"/>
          <p:cNvSpPr txBox="1"/>
          <p:nvPr/>
        </p:nvSpPr>
        <p:spPr>
          <a:xfrm>
            <a:off x="11528656" y="-3035662"/>
            <a:ext cx="112851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r>
              <a:rPr dirty="0"/>
              <a:t>情報共有</a:t>
            </a:r>
          </a:p>
        </p:txBody>
      </p:sp>
      <p:pic>
        <p:nvPicPr>
          <p:cNvPr id="131" name="線 線" descr="線 線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9258171" y="6292259"/>
            <a:ext cx="926514" cy="352735"/>
          </a:xfrm>
          <a:prstGeom prst="rect">
            <a:avLst/>
          </a:prstGeom>
        </p:spPr>
      </p:pic>
      <p:grpSp>
        <p:nvGrpSpPr>
          <p:cNvPr id="141" name="グループ"/>
          <p:cNvGrpSpPr/>
          <p:nvPr/>
        </p:nvGrpSpPr>
        <p:grpSpPr>
          <a:xfrm>
            <a:off x="9475978" y="-3262176"/>
            <a:ext cx="4988611" cy="561583"/>
            <a:chOff x="-106463" y="-38100"/>
            <a:chExt cx="4988609" cy="561581"/>
          </a:xfrm>
        </p:grpSpPr>
        <p:pic>
          <p:nvPicPr>
            <p:cNvPr id="135" name="線 線" descr="線 線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-211138" y="66574"/>
              <a:ext cx="561583" cy="352234"/>
            </a:xfrm>
            <a:prstGeom prst="rect">
              <a:avLst/>
            </a:prstGeom>
            <a:effectLst/>
          </p:spPr>
        </p:pic>
        <p:pic>
          <p:nvPicPr>
            <p:cNvPr id="137" name="線 線" descr="線 線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400000">
              <a:off x="4449023" y="62842"/>
              <a:ext cx="514013" cy="352234"/>
            </a:xfrm>
            <a:prstGeom prst="rect">
              <a:avLst/>
            </a:prstGeom>
            <a:effectLst/>
          </p:spPr>
        </p:pic>
        <p:pic>
          <p:nvPicPr>
            <p:cNvPr id="139" name="線 線" descr="線 線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69850" y="-28825"/>
              <a:ext cx="4881986" cy="139701"/>
            </a:xfrm>
            <a:prstGeom prst="rect">
              <a:avLst/>
            </a:prstGeom>
            <a:effectLst/>
          </p:spPr>
        </p:pic>
      </p:grpSp>
      <p:sp>
        <p:nvSpPr>
          <p:cNvPr id="142" name="楕円"/>
          <p:cNvSpPr/>
          <p:nvPr/>
        </p:nvSpPr>
        <p:spPr>
          <a:xfrm>
            <a:off x="8789323" y="5654537"/>
            <a:ext cx="440689" cy="406401"/>
          </a:xfrm>
          <a:prstGeom prst="ellipse">
            <a:avLst/>
          </a:prstGeom>
          <a:blipFill>
            <a:blip r:embed="rId10"/>
          </a:blipFill>
          <a:ln w="12700">
            <a:miter lim="400000"/>
          </a:ln>
          <a:effectLst>
            <a:outerShdw blurRad="38100" dir="5400000" rotWithShape="0">
              <a:srgbClr val="000000">
                <a:alpha val="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3" name="四角形"/>
          <p:cNvSpPr/>
          <p:nvPr/>
        </p:nvSpPr>
        <p:spPr>
          <a:xfrm>
            <a:off x="8835580" y="6035611"/>
            <a:ext cx="348174" cy="545976"/>
          </a:xfrm>
          <a:prstGeom prst="rect">
            <a:avLst/>
          </a:prstGeom>
          <a:blipFill>
            <a:blip r:embed="rId10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5" name="行政"/>
          <p:cNvSpPr/>
          <p:nvPr/>
        </p:nvSpPr>
        <p:spPr>
          <a:xfrm>
            <a:off x="5158853" y="8901217"/>
            <a:ext cx="2559531" cy="714817"/>
          </a:xfrm>
          <a:prstGeom prst="roundRect">
            <a:avLst>
              <a:gd name="adj" fmla="val 35708"/>
            </a:avLst>
          </a:prstGeom>
          <a:noFill/>
          <a:ln>
            <a:noFill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 algn="r">
              <a:defRPr sz="2400"/>
            </a:lvl1pPr>
          </a:lstStyle>
          <a:p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島根県など行政</a:t>
            </a: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0" name="がん患者…"/>
          <p:cNvSpPr txBox="1"/>
          <p:nvPr/>
        </p:nvSpPr>
        <p:spPr>
          <a:xfrm>
            <a:off x="8505684" y="6706887"/>
            <a:ext cx="102592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がん患者</a:t>
            </a:r>
          </a:p>
          <a:p>
            <a:pPr>
              <a:defRPr sz="1400"/>
            </a:pPr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家族</a:t>
            </a:r>
          </a:p>
        </p:txBody>
      </p:sp>
      <p:pic>
        <p:nvPicPr>
          <p:cNvPr id="151" name="線 線" descr="線 線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 rot="8100000">
            <a:off x="6547320" y="7966193"/>
            <a:ext cx="2196000" cy="324000"/>
          </a:xfrm>
          <a:prstGeom prst="rect">
            <a:avLst/>
          </a:prstGeom>
        </p:spPr>
      </p:pic>
      <p:sp>
        <p:nvSpPr>
          <p:cNvPr id="153" name="情報共有"/>
          <p:cNvSpPr txBox="1"/>
          <p:nvPr/>
        </p:nvSpPr>
        <p:spPr>
          <a:xfrm>
            <a:off x="3345368" y="3669821"/>
            <a:ext cx="112851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情報共有</a:t>
            </a:r>
          </a:p>
        </p:txBody>
      </p:sp>
      <p:sp>
        <p:nvSpPr>
          <p:cNvPr id="154" name="がん相談員"/>
          <p:cNvSpPr/>
          <p:nvPr/>
        </p:nvSpPr>
        <p:spPr>
          <a:xfrm>
            <a:off x="8087889" y="4097877"/>
            <a:ext cx="1843556" cy="597336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がん相談員</a:t>
            </a:r>
          </a:p>
        </p:txBody>
      </p:sp>
      <p:pic>
        <p:nvPicPr>
          <p:cNvPr id="155" name="線 線" descr="線 線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8539035" y="4988066"/>
            <a:ext cx="941265" cy="352735"/>
          </a:xfrm>
          <a:prstGeom prst="rect">
            <a:avLst/>
          </a:prstGeom>
        </p:spPr>
      </p:pic>
      <p:sp>
        <p:nvSpPr>
          <p:cNvPr id="157" name="支援"/>
          <p:cNvSpPr txBox="1"/>
          <p:nvPr/>
        </p:nvSpPr>
        <p:spPr>
          <a:xfrm>
            <a:off x="9208977" y="4880443"/>
            <a:ext cx="51296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支援</a:t>
            </a:r>
          </a:p>
        </p:txBody>
      </p:sp>
      <p:sp>
        <p:nvSpPr>
          <p:cNvPr id="158" name="角丸四角形"/>
          <p:cNvSpPr/>
          <p:nvPr/>
        </p:nvSpPr>
        <p:spPr>
          <a:xfrm>
            <a:off x="327421" y="5075534"/>
            <a:ext cx="2147092" cy="2548018"/>
          </a:xfrm>
          <a:prstGeom prst="roundRect">
            <a:avLst>
              <a:gd name="adj" fmla="val 18729"/>
            </a:avLst>
          </a:prstGeom>
          <a:solidFill>
            <a:schemeClr val="accent1">
              <a:satOff val="-3355"/>
              <a:lumOff val="26614"/>
              <a:alpha val="19684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9" name="がん治療医"/>
          <p:cNvSpPr/>
          <p:nvPr/>
        </p:nvSpPr>
        <p:spPr>
          <a:xfrm>
            <a:off x="395357" y="5371988"/>
            <a:ext cx="1909294" cy="727371"/>
          </a:xfrm>
          <a:prstGeom prst="roundRect">
            <a:avLst>
              <a:gd name="adj" fmla="val 32641"/>
            </a:avLst>
          </a:prstGeom>
          <a:blipFill>
            <a:blip r:embed="rId3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がん治療医</a:t>
            </a:r>
          </a:p>
        </p:txBody>
      </p:sp>
      <p:sp>
        <p:nvSpPr>
          <p:cNvPr id="160" name="看護師…"/>
          <p:cNvSpPr/>
          <p:nvPr/>
        </p:nvSpPr>
        <p:spPr>
          <a:xfrm>
            <a:off x="448645" y="6324779"/>
            <a:ext cx="1853497" cy="970140"/>
          </a:xfrm>
          <a:prstGeom prst="roundRect">
            <a:avLst>
              <a:gd name="adj" fmla="val 24250"/>
            </a:avLst>
          </a:prstGeom>
          <a:blipFill>
            <a:blip r:embed="rId4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>
              <a:defRPr sz="2000">
                <a:solidFill>
                  <a:srgbClr val="FFFFFF"/>
                </a:solidFill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看護師</a:t>
            </a:r>
          </a:p>
          <a:p>
            <a:pPr>
              <a:defRPr sz="2000">
                <a:solidFill>
                  <a:srgbClr val="FFFFFF"/>
                </a:solidFill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MSW</a:t>
            </a:r>
          </a:p>
        </p:txBody>
      </p:sp>
      <p:sp>
        <p:nvSpPr>
          <p:cNvPr id="161" name="がん治療"/>
          <p:cNvSpPr txBox="1"/>
          <p:nvPr/>
        </p:nvSpPr>
        <p:spPr>
          <a:xfrm>
            <a:off x="2729268" y="5848432"/>
            <a:ext cx="923330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</a:t>
            </a:r>
          </a:p>
        </p:txBody>
      </p:sp>
      <p:sp>
        <p:nvSpPr>
          <p:cNvPr id="162" name="妊孕性温存治療"/>
          <p:cNvSpPr txBox="1"/>
          <p:nvPr/>
        </p:nvSpPr>
        <p:spPr>
          <a:xfrm>
            <a:off x="4160277" y="5661426"/>
            <a:ext cx="1282700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妊孕性温存治療</a:t>
            </a:r>
          </a:p>
        </p:txBody>
      </p:sp>
      <p:pic>
        <p:nvPicPr>
          <p:cNvPr id="163" name="線 線" descr="線 線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736197" y="6292259"/>
            <a:ext cx="926515" cy="352735"/>
          </a:xfrm>
          <a:prstGeom prst="rect">
            <a:avLst/>
          </a:prstGeom>
        </p:spPr>
      </p:pic>
      <p:pic>
        <p:nvPicPr>
          <p:cNvPr id="165" name="線 線" descr="線 線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4301612" y="6292259"/>
            <a:ext cx="1027325" cy="352735"/>
          </a:xfrm>
          <a:prstGeom prst="rect">
            <a:avLst/>
          </a:prstGeom>
        </p:spPr>
      </p:pic>
      <p:sp>
        <p:nvSpPr>
          <p:cNvPr id="167" name="楕円"/>
          <p:cNvSpPr/>
          <p:nvPr/>
        </p:nvSpPr>
        <p:spPr>
          <a:xfrm>
            <a:off x="3684591" y="5654537"/>
            <a:ext cx="440689" cy="406401"/>
          </a:xfrm>
          <a:prstGeom prst="ellipse">
            <a:avLst/>
          </a:prstGeom>
          <a:blipFill>
            <a:blip r:embed="rId10"/>
          </a:blipFill>
          <a:ln w="12700">
            <a:miter lim="400000"/>
          </a:ln>
          <a:effectLst>
            <a:outerShdw blurRad="38100" dir="5400000" rotWithShape="0">
              <a:srgbClr val="000000">
                <a:alpha val="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8" name="四角形"/>
          <p:cNvSpPr/>
          <p:nvPr/>
        </p:nvSpPr>
        <p:spPr>
          <a:xfrm>
            <a:off x="3730848" y="6035611"/>
            <a:ext cx="348175" cy="545976"/>
          </a:xfrm>
          <a:prstGeom prst="rect">
            <a:avLst/>
          </a:prstGeom>
          <a:blipFill>
            <a:blip r:embed="rId10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9" name="情報共有"/>
          <p:cNvSpPr txBox="1"/>
          <p:nvPr/>
        </p:nvSpPr>
        <p:spPr>
          <a:xfrm>
            <a:off x="8450401" y="3669821"/>
            <a:ext cx="1128514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情報共有</a:t>
            </a:r>
          </a:p>
        </p:txBody>
      </p:sp>
      <p:sp>
        <p:nvSpPr>
          <p:cNvPr id="170" name="情報提供…"/>
          <p:cNvSpPr txBox="1"/>
          <p:nvPr/>
        </p:nvSpPr>
        <p:spPr>
          <a:xfrm>
            <a:off x="5700410" y="7966781"/>
            <a:ext cx="1695699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/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情報提供</a:t>
            </a:r>
          </a:p>
          <a:p>
            <a:pPr>
              <a:defRPr sz="2000"/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助成制度</a:t>
            </a:r>
          </a:p>
        </p:txBody>
      </p:sp>
      <p:sp>
        <p:nvSpPr>
          <p:cNvPr id="171" name="がん患者…"/>
          <p:cNvSpPr txBox="1"/>
          <p:nvPr/>
        </p:nvSpPr>
        <p:spPr>
          <a:xfrm>
            <a:off x="3385717" y="6706887"/>
            <a:ext cx="102592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がん患者</a:t>
            </a:r>
          </a:p>
          <a:p>
            <a:pPr>
              <a:defRPr sz="1400"/>
            </a:pPr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家族</a:t>
            </a:r>
          </a:p>
        </p:txBody>
      </p:sp>
      <p:sp>
        <p:nvSpPr>
          <p:cNvPr id="172" name="島根大学病院…"/>
          <p:cNvSpPr txBox="1"/>
          <p:nvPr/>
        </p:nvSpPr>
        <p:spPr>
          <a:xfrm>
            <a:off x="7352687" y="2075725"/>
            <a:ext cx="3693319" cy="718145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pPr>
            <a:r>
              <a:rPr sz="2000" b="1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都道府県がん診療連携拠点病院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pPr>
            <a:r>
              <a:rPr lang="ja-JP" altLang="en-US" sz="2000">
                <a:solidFill>
                  <a:srgbClr val="3333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島根大学医学部附属病院</a:t>
            </a:r>
          </a:p>
        </p:txBody>
      </p:sp>
      <p:sp>
        <p:nvSpPr>
          <p:cNvPr id="173" name="地域がん診療連携拠点（推進）病院"/>
          <p:cNvSpPr txBox="1"/>
          <p:nvPr/>
        </p:nvSpPr>
        <p:spPr>
          <a:xfrm>
            <a:off x="2050351" y="2093211"/>
            <a:ext cx="3795911" cy="121058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1pPr>
          </a:lstStyle>
          <a:p>
            <a:pPr algn="ctr"/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地域がん診療連携拠点（推進）病院</a:t>
            </a:r>
            <a:endParaRPr lang="en-US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>
                <a:solidFill>
                  <a:srgbClr val="3333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松江赤十字病院、松江市立病院</a:t>
            </a:r>
            <a:endParaRPr lang="en-US" altLang="ja-JP" sz="1800" dirty="0">
              <a:solidFill>
                <a:srgbClr val="3333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>
                <a:solidFill>
                  <a:srgbClr val="3333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島根県立中央病院</a:t>
            </a:r>
            <a:endParaRPr lang="en-US" altLang="ja-JP" sz="1800" dirty="0">
              <a:solidFill>
                <a:srgbClr val="3333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>
                <a:solidFill>
                  <a:srgbClr val="3333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浜田医療センター、益田赤十字病院</a:t>
            </a:r>
            <a:endParaRPr sz="1800" dirty="0">
              <a:solidFill>
                <a:srgbClr val="3333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4" name="目的：島根県におけるがん・生殖医療に関する診療・研究、啓発及び、その発展向上を通じて若年がん患者の妊孕性維持を図る"/>
          <p:cNvSpPr txBox="1"/>
          <p:nvPr/>
        </p:nvSpPr>
        <p:spPr>
          <a:xfrm>
            <a:off x="912915" y="1086297"/>
            <a:ext cx="11178969" cy="742950"/>
          </a:xfrm>
          <a:prstGeom prst="rect">
            <a:avLst/>
          </a:prstGeom>
          <a:ln w="635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R="331470" algn="just" defTabSz="533400">
              <a:defRPr sz="20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目的：島根県におけるがん・生殖医療に関する診療・研究、啓発及び、その発展向上を通じて</a:t>
            </a:r>
            <a:endParaRPr 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若年がん患者の妊孕性維持を図る</a:t>
            </a:r>
          </a:p>
        </p:txBody>
      </p:sp>
      <p:pic>
        <p:nvPicPr>
          <p:cNvPr id="48" name="線 線" descr="線 線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813773" y="6292259"/>
            <a:ext cx="926514" cy="352735"/>
          </a:xfrm>
          <a:prstGeom prst="rect">
            <a:avLst/>
          </a:prstGeom>
        </p:spPr>
      </p:pic>
      <p:sp>
        <p:nvSpPr>
          <p:cNvPr id="51" name="がん相談員"/>
          <p:cNvSpPr/>
          <p:nvPr/>
        </p:nvSpPr>
        <p:spPr>
          <a:xfrm>
            <a:off x="5189524" y="3770847"/>
            <a:ext cx="2717471" cy="9836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</a:t>
            </a:r>
            <a:r>
              <a:rPr lang="ja-JP" altLang="en-US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への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正しい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情報提供</a:t>
            </a: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がん患者…"/>
          <p:cNvSpPr txBox="1"/>
          <p:nvPr/>
        </p:nvSpPr>
        <p:spPr>
          <a:xfrm>
            <a:off x="48834" y="4254502"/>
            <a:ext cx="2818079" cy="748923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妊孕性温存に関する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希望の有無の確認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インフォームド・コンセント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(IC)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B4E84B5-045E-9047-A504-E3281CF139EB}"/>
              </a:ext>
            </a:extLst>
          </p:cNvPr>
          <p:cNvSpPr/>
          <p:nvPr/>
        </p:nvSpPr>
        <p:spPr>
          <a:xfrm>
            <a:off x="7070605" y="3019229"/>
            <a:ext cx="4257483" cy="52212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240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妊孕性温存施設</a:t>
            </a:r>
            <a:endParaRPr kumimoji="0" lang="ja-JP" altLang="en-US" sz="24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sym typeface="ヒラギノ角ゴ ProN W3"/>
            </a:endParaRPr>
          </a:p>
        </p:txBody>
      </p:sp>
      <p:sp>
        <p:nvSpPr>
          <p:cNvPr id="52" name="がん相談員">
            <a:extLst>
              <a:ext uri="{FF2B5EF4-FFF2-40B4-BE49-F238E27FC236}">
                <a16:creationId xmlns:a16="http://schemas.microsoft.com/office/drawing/2014/main" id="{76068EEB-245B-0F41-994F-6B0BDDEF3455}"/>
              </a:ext>
            </a:extLst>
          </p:cNvPr>
          <p:cNvSpPr/>
          <p:nvPr/>
        </p:nvSpPr>
        <p:spPr>
          <a:xfrm>
            <a:off x="2983157" y="4097877"/>
            <a:ext cx="1843556" cy="597336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  <a:effectLst>
            <a:outerShdw blurRad="50800" dist="127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がん相談員</a:t>
            </a:r>
          </a:p>
        </p:txBody>
      </p:sp>
      <p:pic>
        <p:nvPicPr>
          <p:cNvPr id="53" name="線 線" descr="線 線">
            <a:extLst>
              <a:ext uri="{FF2B5EF4-FFF2-40B4-BE49-F238E27FC236}">
                <a16:creationId xmlns:a16="http://schemas.microsoft.com/office/drawing/2014/main" id="{D4763E5A-7445-3144-873B-DF3DD91773CA}"/>
              </a:ext>
            </a:extLst>
          </p:cNvPr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3434303" y="4988066"/>
            <a:ext cx="941265" cy="352735"/>
          </a:xfrm>
          <a:prstGeom prst="rect">
            <a:avLst/>
          </a:prstGeom>
        </p:spPr>
      </p:pic>
      <p:sp>
        <p:nvSpPr>
          <p:cNvPr id="56" name="支援">
            <a:extLst>
              <a:ext uri="{FF2B5EF4-FFF2-40B4-BE49-F238E27FC236}">
                <a16:creationId xmlns:a16="http://schemas.microsoft.com/office/drawing/2014/main" id="{1AB8F482-E12D-E84A-805A-BED1329B1F83}"/>
              </a:ext>
            </a:extLst>
          </p:cNvPr>
          <p:cNvSpPr txBox="1"/>
          <p:nvPr/>
        </p:nvSpPr>
        <p:spPr>
          <a:xfrm>
            <a:off x="4217862" y="5032843"/>
            <a:ext cx="512961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6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支援</a:t>
            </a:r>
          </a:p>
        </p:txBody>
      </p:sp>
      <p:sp>
        <p:nvSpPr>
          <p:cNvPr id="57" name="がん患者…">
            <a:extLst>
              <a:ext uri="{FF2B5EF4-FFF2-40B4-BE49-F238E27FC236}">
                <a16:creationId xmlns:a16="http://schemas.microsoft.com/office/drawing/2014/main" id="{7E2B82FB-35C1-EB47-8B5B-6A4D5576793C}"/>
              </a:ext>
            </a:extLst>
          </p:cNvPr>
          <p:cNvSpPr txBox="1"/>
          <p:nvPr/>
        </p:nvSpPr>
        <p:spPr>
          <a:xfrm>
            <a:off x="10064780" y="4254502"/>
            <a:ext cx="2818079" cy="748923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妊孕性温存に関する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希望の有無の確認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 sz="1400"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インフォームド・コンセント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(IC)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8" name="線 線" descr="線 線">
            <a:extLst>
              <a:ext uri="{FF2B5EF4-FFF2-40B4-BE49-F238E27FC236}">
                <a16:creationId xmlns:a16="http://schemas.microsoft.com/office/drawing/2014/main" id="{91859E11-116B-ED45-9F56-4AF3FDA47755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 rot="13500000" flipH="1">
            <a:off x="4059291" y="7966193"/>
            <a:ext cx="2196000" cy="324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正方形/長方形 146"/>
          <p:cNvSpPr/>
          <p:nvPr/>
        </p:nvSpPr>
        <p:spPr>
          <a:xfrm>
            <a:off x="239097" y="3158241"/>
            <a:ext cx="3694091" cy="5245978"/>
          </a:xfrm>
          <a:prstGeom prst="rect">
            <a:avLst/>
          </a:prstGeom>
          <a:solidFill>
            <a:srgbClr val="DEEBF7">
              <a:alpha val="12941"/>
            </a:srgbClr>
          </a:solidFill>
          <a:ln w="38100">
            <a:solidFill>
              <a:srgbClr val="3A5E8A"/>
            </a:solidFill>
          </a:ln>
        </p:spPr>
        <p:txBody>
          <a:bodyPr lIns="48767" tIns="48767" rIns="48767" bIns="48767" anchor="ctr"/>
          <a:lstStyle/>
          <a:p>
            <a:pPr defTabSz="650240">
              <a:defRPr sz="2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7" name="正方形/長方形 15"/>
          <p:cNvSpPr/>
          <p:nvPr/>
        </p:nvSpPr>
        <p:spPr>
          <a:xfrm>
            <a:off x="4628506" y="3166419"/>
            <a:ext cx="8190157" cy="5245978"/>
          </a:xfrm>
          <a:prstGeom prst="rect">
            <a:avLst/>
          </a:prstGeom>
          <a:solidFill>
            <a:srgbClr val="DEEBF7">
              <a:alpha val="12941"/>
            </a:srgbClr>
          </a:solidFill>
          <a:ln w="38100">
            <a:solidFill>
              <a:srgbClr val="3A5E8A"/>
            </a:solidFill>
          </a:ln>
        </p:spPr>
        <p:txBody>
          <a:bodyPr lIns="48767" tIns="48767" rIns="48767" bIns="48767" anchor="ctr"/>
          <a:lstStyle/>
          <a:p>
            <a:pPr defTabSz="650240">
              <a:defRPr sz="2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8" name="テキスト ボックス 3"/>
          <p:cNvSpPr txBox="1"/>
          <p:nvPr/>
        </p:nvSpPr>
        <p:spPr>
          <a:xfrm>
            <a:off x="4983084" y="7803659"/>
            <a:ext cx="7669332" cy="375485"/>
          </a:xfrm>
          <a:prstGeom prst="rect">
            <a:avLst/>
          </a:prstGeom>
          <a:solidFill>
            <a:schemeClr val="accent1">
              <a:satOff val="-3355"/>
              <a:lumOff val="26614"/>
              <a:alpha val="42148"/>
            </a:schemeClr>
          </a:solidFill>
          <a:ln w="3175">
            <a:solidFill>
              <a:srgbClr val="215968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院内患者・家族</a:t>
            </a:r>
          </a:p>
        </p:txBody>
      </p:sp>
      <p:sp>
        <p:nvSpPr>
          <p:cNvPr id="179" name="テキスト ボックス 4"/>
          <p:cNvSpPr txBox="1"/>
          <p:nvPr/>
        </p:nvSpPr>
        <p:spPr>
          <a:xfrm>
            <a:off x="6738353" y="6499671"/>
            <a:ext cx="1472659" cy="375485"/>
          </a:xfrm>
          <a:prstGeom prst="rect">
            <a:avLst/>
          </a:prstGeom>
          <a:solidFill>
            <a:schemeClr val="accent2">
              <a:alpha val="2015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8767" tIns="48767" rIns="48767" bIns="48767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がん治療医</a:t>
            </a:r>
          </a:p>
        </p:txBody>
      </p:sp>
      <p:sp>
        <p:nvSpPr>
          <p:cNvPr id="180" name="直線矢印コネクタ 8"/>
          <p:cNvSpPr/>
          <p:nvPr/>
        </p:nvSpPr>
        <p:spPr>
          <a:xfrm>
            <a:off x="7271527" y="6958716"/>
            <a:ext cx="1" cy="83244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1" name="テキスト ボックス 9"/>
          <p:cNvSpPr txBox="1"/>
          <p:nvPr/>
        </p:nvSpPr>
        <p:spPr>
          <a:xfrm>
            <a:off x="8800496" y="5416215"/>
            <a:ext cx="2979956" cy="375485"/>
          </a:xfrm>
          <a:prstGeom prst="rect">
            <a:avLst/>
          </a:prstGeom>
          <a:solidFill>
            <a:schemeClr val="accent2">
              <a:alpha val="2015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がん相談支援センター</a:t>
            </a:r>
          </a:p>
        </p:txBody>
      </p:sp>
      <p:sp>
        <p:nvSpPr>
          <p:cNvPr id="182" name="テキスト ボックス 10"/>
          <p:cNvSpPr txBox="1"/>
          <p:nvPr/>
        </p:nvSpPr>
        <p:spPr>
          <a:xfrm>
            <a:off x="10390940" y="6604454"/>
            <a:ext cx="2323916" cy="375485"/>
          </a:xfrm>
          <a:prstGeom prst="rect">
            <a:avLst/>
          </a:prstGeom>
          <a:solidFill>
            <a:schemeClr val="accent2">
              <a:alpha val="19847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650240">
              <a:defRPr sz="1800">
                <a:latin typeface="DejaVu Sans"/>
                <a:ea typeface="DejaVu Sans"/>
                <a:cs typeface="DejaVu Sans"/>
                <a:sym typeface="DejaVu Sans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  <a:sym typeface="DejaVu Sans"/>
              </a:rPr>
              <a:t>がん治療看護師</a:t>
            </a:r>
          </a:p>
        </p:txBody>
      </p:sp>
      <p:sp>
        <p:nvSpPr>
          <p:cNvPr id="183" name="テキスト ボックス 12"/>
          <p:cNvSpPr txBox="1"/>
          <p:nvPr/>
        </p:nvSpPr>
        <p:spPr>
          <a:xfrm>
            <a:off x="6701495" y="3446530"/>
            <a:ext cx="5535074" cy="375485"/>
          </a:xfrm>
          <a:prstGeom prst="rect">
            <a:avLst/>
          </a:prstGeom>
          <a:solidFill>
            <a:schemeClr val="accent2">
              <a:alpha val="2015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産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科</a:t>
            </a: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婦人科外来</a:t>
            </a:r>
          </a:p>
        </p:txBody>
      </p:sp>
      <p:sp>
        <p:nvSpPr>
          <p:cNvPr id="184" name="直線矢印コネクタ 20"/>
          <p:cNvSpPr/>
          <p:nvPr/>
        </p:nvSpPr>
        <p:spPr>
          <a:xfrm flipV="1">
            <a:off x="10268421" y="3885667"/>
            <a:ext cx="0" cy="1530549"/>
          </a:xfrm>
          <a:prstGeom prst="line">
            <a:avLst/>
          </a:prstGeom>
          <a:ln w="38100">
            <a:solidFill>
              <a:srgbClr val="00206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5" name="テキスト ボックス 22"/>
          <p:cNvSpPr txBox="1"/>
          <p:nvPr/>
        </p:nvSpPr>
        <p:spPr>
          <a:xfrm>
            <a:off x="5103933" y="5310191"/>
            <a:ext cx="1534724" cy="652484"/>
          </a:xfrm>
          <a:prstGeom prst="rect">
            <a:avLst/>
          </a:prstGeom>
          <a:solidFill>
            <a:schemeClr val="accent2">
              <a:alpha val="2015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 anchor="ctr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地域医療連携センター</a:t>
            </a:r>
          </a:p>
        </p:txBody>
      </p:sp>
      <p:sp>
        <p:nvSpPr>
          <p:cNvPr id="186" name="直線矢印コネクタ 37"/>
          <p:cNvSpPr/>
          <p:nvPr/>
        </p:nvSpPr>
        <p:spPr>
          <a:xfrm flipV="1">
            <a:off x="10765445" y="5876787"/>
            <a:ext cx="1" cy="709435"/>
          </a:xfrm>
          <a:prstGeom prst="line">
            <a:avLst/>
          </a:prstGeom>
          <a:ln w="38100">
            <a:solidFill>
              <a:srgbClr val="00B05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7" name="直線矢印コネクタ 56"/>
          <p:cNvSpPr/>
          <p:nvPr/>
        </p:nvSpPr>
        <p:spPr>
          <a:xfrm flipH="1" flipV="1">
            <a:off x="8224047" y="6774954"/>
            <a:ext cx="2184139" cy="8036"/>
          </a:xfrm>
          <a:prstGeom prst="line">
            <a:avLst/>
          </a:prstGeom>
          <a:ln w="38100">
            <a:solidFill>
              <a:srgbClr val="4A7EBB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8" name="カギ線コネクタ 63"/>
          <p:cNvSpPr/>
          <p:nvPr/>
        </p:nvSpPr>
        <p:spPr>
          <a:xfrm rot="10800000" flipH="1">
            <a:off x="8240783" y="5597032"/>
            <a:ext cx="576001" cy="96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8715" y="0"/>
                </a:lnTo>
                <a:lnTo>
                  <a:pt x="8715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00B050"/>
            </a:solidFill>
            <a:tailEnd type="triangle"/>
          </a:ln>
        </p:spPr>
        <p:txBody>
          <a:bodyPr lIns="48767" tIns="48767" rIns="48767" bIns="48767" anchor="ctr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9" name="テキスト ボックス 118"/>
          <p:cNvSpPr txBox="1"/>
          <p:nvPr/>
        </p:nvSpPr>
        <p:spPr>
          <a:xfrm>
            <a:off x="4954160" y="4388944"/>
            <a:ext cx="1134302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受診予約</a:t>
            </a:r>
          </a:p>
        </p:txBody>
      </p:sp>
      <p:sp>
        <p:nvSpPr>
          <p:cNvPr id="190" name="テキスト ボックス 119"/>
          <p:cNvSpPr txBox="1"/>
          <p:nvPr/>
        </p:nvSpPr>
        <p:spPr>
          <a:xfrm>
            <a:off x="7602431" y="7158516"/>
            <a:ext cx="545162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>
                <a:solidFill>
                  <a:srgbClr val="FF0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</a:p>
        </p:txBody>
      </p:sp>
      <p:sp>
        <p:nvSpPr>
          <p:cNvPr id="191" name="テキスト ボックス 120"/>
          <p:cNvSpPr txBox="1"/>
          <p:nvPr/>
        </p:nvSpPr>
        <p:spPr>
          <a:xfrm>
            <a:off x="10408186" y="7265503"/>
            <a:ext cx="545163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>
                <a:solidFill>
                  <a:srgbClr val="FF0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</a:p>
        </p:txBody>
      </p:sp>
      <p:sp>
        <p:nvSpPr>
          <p:cNvPr id="192" name="テキスト ボックス 121"/>
          <p:cNvSpPr txBox="1"/>
          <p:nvPr/>
        </p:nvSpPr>
        <p:spPr>
          <a:xfrm>
            <a:off x="9939795" y="6216436"/>
            <a:ext cx="545162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>
                <a:solidFill>
                  <a:srgbClr val="FF0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</a:p>
        </p:txBody>
      </p:sp>
      <p:sp>
        <p:nvSpPr>
          <p:cNvPr id="193" name="テキスト ボックス 124"/>
          <p:cNvSpPr txBox="1"/>
          <p:nvPr/>
        </p:nvSpPr>
        <p:spPr>
          <a:xfrm>
            <a:off x="6105052" y="7158516"/>
            <a:ext cx="1124921" cy="34470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r" defTabSz="650240">
              <a:defRPr sz="1600">
                <a:solidFill>
                  <a:srgbClr val="FFC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solidFill>
                  <a:srgbClr val="FF99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情報提供</a:t>
            </a:r>
          </a:p>
        </p:txBody>
      </p:sp>
      <p:sp>
        <p:nvSpPr>
          <p:cNvPr id="194" name="直線矢印コネクタ 125"/>
          <p:cNvSpPr/>
          <p:nvPr/>
        </p:nvSpPr>
        <p:spPr>
          <a:xfrm>
            <a:off x="11554354" y="6958716"/>
            <a:ext cx="0" cy="83244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5" name="テキスト ボックス 126"/>
          <p:cNvSpPr txBox="1"/>
          <p:nvPr/>
        </p:nvSpPr>
        <p:spPr>
          <a:xfrm>
            <a:off x="11601983" y="7187555"/>
            <a:ext cx="931654" cy="34470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algn="r" defTabSz="650240">
              <a:defRPr sz="1600">
                <a:solidFill>
                  <a:srgbClr val="FFC000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solidFill>
                  <a:srgbClr val="FF99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情報</a:t>
            </a:r>
            <a:r>
              <a:rPr b="1" dirty="0">
                <a:solidFill>
                  <a:srgbClr val="FF99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DejaVu Sans"/>
                <a:sym typeface="DejaVu Sans"/>
              </a:rPr>
              <a:t>提供</a:t>
            </a:r>
          </a:p>
        </p:txBody>
      </p:sp>
      <p:sp>
        <p:nvSpPr>
          <p:cNvPr id="196" name="テキスト ボックス 130"/>
          <p:cNvSpPr txBox="1"/>
          <p:nvPr/>
        </p:nvSpPr>
        <p:spPr>
          <a:xfrm>
            <a:off x="7561574" y="5855354"/>
            <a:ext cx="1040138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B05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支援依頼</a:t>
            </a:r>
          </a:p>
        </p:txBody>
      </p:sp>
      <p:sp>
        <p:nvSpPr>
          <p:cNvPr id="197" name="テキスト ボックス 131"/>
          <p:cNvSpPr txBox="1"/>
          <p:nvPr/>
        </p:nvSpPr>
        <p:spPr>
          <a:xfrm>
            <a:off x="10739375" y="6049963"/>
            <a:ext cx="1039363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B05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支援依頼</a:t>
            </a:r>
          </a:p>
        </p:txBody>
      </p:sp>
      <p:sp>
        <p:nvSpPr>
          <p:cNvPr id="198" name="テキスト ボックス 132"/>
          <p:cNvSpPr txBox="1"/>
          <p:nvPr/>
        </p:nvSpPr>
        <p:spPr>
          <a:xfrm>
            <a:off x="8509195" y="6840578"/>
            <a:ext cx="1374185" cy="590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algn="l" defTabSz="650240">
              <a:defRPr sz="1600" b="1">
                <a:solidFill>
                  <a:srgbClr val="2E75B6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状況確認</a:t>
            </a:r>
          </a:p>
          <a:p>
            <a:pPr algn="l" defTabSz="650240">
              <a:defRPr sz="1600" b="1">
                <a:solidFill>
                  <a:srgbClr val="2E75B6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患者情報提供</a:t>
            </a:r>
          </a:p>
        </p:txBody>
      </p:sp>
      <p:sp>
        <p:nvSpPr>
          <p:cNvPr id="199" name="直線矢印コネクタ 65"/>
          <p:cNvSpPr/>
          <p:nvPr/>
        </p:nvSpPr>
        <p:spPr>
          <a:xfrm>
            <a:off x="7061237" y="3898627"/>
            <a:ext cx="1" cy="2564986"/>
          </a:xfrm>
          <a:prstGeom prst="line">
            <a:avLst/>
          </a:prstGeom>
          <a:ln w="38100">
            <a:solidFill>
              <a:srgbClr val="984807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0" name="タイトル 1"/>
          <p:cNvSpPr txBox="1"/>
          <p:nvPr/>
        </p:nvSpPr>
        <p:spPr>
          <a:xfrm>
            <a:off x="269988" y="230160"/>
            <a:ext cx="12444868" cy="1373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noAutofit/>
          </a:bodyPr>
          <a:lstStyle>
            <a:lvl1pPr defTabSz="1027379">
              <a:lnSpc>
                <a:spcPct val="90000"/>
              </a:lnSpc>
              <a:defRPr sz="395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>
              <a:lnSpc>
                <a:spcPts val="5280"/>
              </a:lnSpc>
            </a:pPr>
            <a:r>
              <a:rPr sz="4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島根県がん生殖医療ネットワーク</a:t>
            </a:r>
            <a:endParaRPr lang="en-US" sz="4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5280"/>
              </a:lnSpc>
            </a:pPr>
            <a:r>
              <a:rPr lang="ja-JP" altLang="en-US" sz="4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病院間連携フロー</a:t>
            </a:r>
            <a:r>
              <a:rPr lang="ja-JP" altLang="en-US" sz="3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（島根大学医学部附属病院）</a:t>
            </a:r>
            <a:endParaRPr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1" name="直線矢印コネクタ 71"/>
          <p:cNvSpPr/>
          <p:nvPr/>
        </p:nvSpPr>
        <p:spPr>
          <a:xfrm flipV="1">
            <a:off x="10934142" y="6930043"/>
            <a:ext cx="2" cy="912869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2" name="直線矢印コネクタ 73"/>
          <p:cNvSpPr/>
          <p:nvPr/>
        </p:nvSpPr>
        <p:spPr>
          <a:xfrm flipH="1" flipV="1">
            <a:off x="7567541" y="6912535"/>
            <a:ext cx="0" cy="858789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3" name="直線矢印コネクタ 84"/>
          <p:cNvSpPr/>
          <p:nvPr/>
        </p:nvSpPr>
        <p:spPr>
          <a:xfrm flipV="1">
            <a:off x="9848488" y="5878680"/>
            <a:ext cx="1" cy="1906125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4" name="直線矢印コネクタ 104"/>
          <p:cNvSpPr/>
          <p:nvPr/>
        </p:nvSpPr>
        <p:spPr>
          <a:xfrm flipV="1">
            <a:off x="7354934" y="3885667"/>
            <a:ext cx="1" cy="2543425"/>
          </a:xfrm>
          <a:prstGeom prst="line">
            <a:avLst/>
          </a:prstGeom>
          <a:ln w="38100">
            <a:solidFill>
              <a:srgbClr val="00206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" name="テキスト ボックス 113"/>
          <p:cNvSpPr txBox="1"/>
          <p:nvPr/>
        </p:nvSpPr>
        <p:spPr>
          <a:xfrm>
            <a:off x="7440513" y="4388944"/>
            <a:ext cx="1355610" cy="590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患者情報提供</a:t>
            </a:r>
          </a:p>
          <a:p>
            <a:pPr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受診予約</a:t>
            </a:r>
          </a:p>
        </p:txBody>
      </p:sp>
      <p:sp>
        <p:nvSpPr>
          <p:cNvPr id="206" name="テキスト ボックス 62"/>
          <p:cNvSpPr txBox="1"/>
          <p:nvPr/>
        </p:nvSpPr>
        <p:spPr>
          <a:xfrm>
            <a:off x="6047246" y="4388944"/>
            <a:ext cx="1039363" cy="590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defTabSz="650240">
              <a:defRPr sz="1600" b="1">
                <a:solidFill>
                  <a:srgbClr val="663300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</a:t>
            </a:r>
            <a:endParaRPr lang="en-US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50240">
              <a:defRPr sz="1600" b="1">
                <a:solidFill>
                  <a:srgbClr val="663300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情報提供</a:t>
            </a:r>
          </a:p>
        </p:txBody>
      </p:sp>
      <p:sp>
        <p:nvSpPr>
          <p:cNvPr id="207" name="カギ線コネクタ 89"/>
          <p:cNvSpPr/>
          <p:nvPr/>
        </p:nvSpPr>
        <p:spPr>
          <a:xfrm rot="10800000" flipH="1">
            <a:off x="8232284" y="5875701"/>
            <a:ext cx="1036801" cy="773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397" y="0"/>
                </a:lnTo>
                <a:lnTo>
                  <a:pt x="21397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497EBB"/>
            </a:solidFill>
            <a:headEnd type="triangle"/>
          </a:ln>
        </p:spPr>
        <p:txBody>
          <a:bodyPr lIns="48767" tIns="48767" rIns="48767" bIns="48767" anchor="ctr"/>
          <a:lstStyle/>
          <a:p>
            <a:pPr algn="l" defTabSz="650240">
              <a:defRPr sz="1600">
                <a:latin typeface="メイリオ"/>
                <a:ea typeface="メイリオ"/>
                <a:cs typeface="メイリオ"/>
                <a:sym typeface="メイリオ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8" name="正方形/長方形 78"/>
          <p:cNvSpPr txBox="1"/>
          <p:nvPr/>
        </p:nvSpPr>
        <p:spPr>
          <a:xfrm>
            <a:off x="10532680" y="4709347"/>
            <a:ext cx="1329593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患者情報提供</a:t>
            </a:r>
          </a:p>
        </p:txBody>
      </p:sp>
      <p:sp>
        <p:nvSpPr>
          <p:cNvPr id="209" name="カギ線コネクタ 109"/>
          <p:cNvSpPr/>
          <p:nvPr/>
        </p:nvSpPr>
        <p:spPr>
          <a:xfrm rot="16200000">
            <a:off x="5588365" y="4109460"/>
            <a:ext cx="1399541" cy="806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001F60"/>
            </a:solidFill>
            <a:tailEnd type="triangle"/>
          </a:ln>
        </p:spPr>
        <p:txBody>
          <a:bodyPr lIns="48767" tIns="48767" rIns="48767" bIns="48767" anchor="ctr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0" name="カギ線コネクタ 114"/>
          <p:cNvSpPr/>
          <p:nvPr/>
        </p:nvSpPr>
        <p:spPr>
          <a:xfrm>
            <a:off x="5861244" y="6044646"/>
            <a:ext cx="882708" cy="770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57" y="0"/>
                </a:lnTo>
                <a:lnTo>
                  <a:pt x="357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001F60"/>
            </a:solidFill>
            <a:headEnd type="triangle"/>
          </a:ln>
        </p:spPr>
        <p:txBody>
          <a:bodyPr lIns="48767" tIns="48767" rIns="48767" bIns="48767" anchor="ctr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1" name="テキスト ボックス 127"/>
          <p:cNvSpPr txBox="1"/>
          <p:nvPr/>
        </p:nvSpPr>
        <p:spPr>
          <a:xfrm>
            <a:off x="4937342" y="6251131"/>
            <a:ext cx="1134302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受診予約</a:t>
            </a:r>
          </a:p>
        </p:txBody>
      </p:sp>
      <p:sp>
        <p:nvSpPr>
          <p:cNvPr id="212" name="直線矢印コネクタ 128"/>
          <p:cNvSpPr/>
          <p:nvPr/>
        </p:nvSpPr>
        <p:spPr>
          <a:xfrm flipV="1">
            <a:off x="11945808" y="3870151"/>
            <a:ext cx="0" cy="2727134"/>
          </a:xfrm>
          <a:prstGeom prst="line">
            <a:avLst/>
          </a:prstGeom>
          <a:ln w="38100">
            <a:solidFill>
              <a:srgbClr val="00206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3" name="テキスト ボックス 136"/>
          <p:cNvSpPr txBox="1"/>
          <p:nvPr/>
        </p:nvSpPr>
        <p:spPr>
          <a:xfrm>
            <a:off x="382240" y="5498428"/>
            <a:ext cx="3000444" cy="375485"/>
          </a:xfrm>
          <a:prstGeom prst="rect">
            <a:avLst/>
          </a:prstGeom>
          <a:solidFill>
            <a:schemeClr val="accent1">
              <a:satOff val="-3355"/>
              <a:lumOff val="26614"/>
              <a:alpha val="37474"/>
            </a:schemeClr>
          </a:solidFill>
          <a:ln w="3175">
            <a:solidFill>
              <a:srgbClr val="215968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患者・家族</a:t>
            </a:r>
          </a:p>
        </p:txBody>
      </p:sp>
      <p:sp>
        <p:nvSpPr>
          <p:cNvPr id="214" name="テキスト ボックス 137"/>
          <p:cNvSpPr txBox="1"/>
          <p:nvPr/>
        </p:nvSpPr>
        <p:spPr>
          <a:xfrm>
            <a:off x="392083" y="3444881"/>
            <a:ext cx="3000442" cy="1206482"/>
          </a:xfrm>
          <a:prstGeom prst="rect">
            <a:avLst/>
          </a:prstGeom>
          <a:solidFill>
            <a:schemeClr val="accent2">
              <a:alpha val="2015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がん治療医</a:t>
            </a:r>
          </a:p>
          <a:p>
            <a: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看護師</a:t>
            </a:r>
          </a:p>
          <a:p>
            <a: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MSW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650240">
              <a:defRPr sz="1800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lang="ja-JP" altLang="en-US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がん相談員</a:t>
            </a: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5" name="直線矢印コネクタ 138"/>
          <p:cNvSpPr/>
          <p:nvPr/>
        </p:nvSpPr>
        <p:spPr>
          <a:xfrm>
            <a:off x="1693253" y="4723590"/>
            <a:ext cx="1" cy="759604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6" name="テキスト ボックス 139"/>
          <p:cNvSpPr txBox="1"/>
          <p:nvPr/>
        </p:nvSpPr>
        <p:spPr>
          <a:xfrm>
            <a:off x="2191201" y="4921155"/>
            <a:ext cx="656579" cy="344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650240">
              <a:defRPr sz="1600">
                <a:solidFill>
                  <a:srgbClr val="FF0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</a:p>
        </p:txBody>
      </p:sp>
      <p:sp>
        <p:nvSpPr>
          <p:cNvPr id="217" name="テキスト ボックス 140"/>
          <p:cNvSpPr txBox="1"/>
          <p:nvPr/>
        </p:nvSpPr>
        <p:spPr>
          <a:xfrm>
            <a:off x="509982" y="4921155"/>
            <a:ext cx="1124920" cy="34470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r" defTabSz="650240">
              <a:defRPr sz="1600">
                <a:solidFill>
                  <a:srgbClr val="FFC00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b="1" dirty="0">
                <a:solidFill>
                  <a:srgbClr val="FF99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情報提供</a:t>
            </a:r>
          </a:p>
        </p:txBody>
      </p:sp>
      <p:sp>
        <p:nvSpPr>
          <p:cNvPr id="218" name="直線矢印コネクタ 141"/>
          <p:cNvSpPr/>
          <p:nvPr/>
        </p:nvSpPr>
        <p:spPr>
          <a:xfrm flipV="1">
            <a:off x="2018379" y="4715201"/>
            <a:ext cx="0" cy="759603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9" name="テキスト ボックス 144"/>
          <p:cNvSpPr txBox="1"/>
          <p:nvPr/>
        </p:nvSpPr>
        <p:spPr>
          <a:xfrm>
            <a:off x="3336633" y="4705468"/>
            <a:ext cx="1008320" cy="34470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8767" tIns="48767" rIns="48767" bIns="48767">
            <a:spAutoFit/>
          </a:bodyPr>
          <a:lstStyle>
            <a:lvl1pPr algn="l"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受診予約</a:t>
            </a:r>
          </a:p>
        </p:txBody>
      </p:sp>
      <p:cxnSp>
        <p:nvCxnSpPr>
          <p:cNvPr id="220" name="カギ線コネクタ 145"/>
          <p:cNvCxnSpPr>
            <a:cxnSpLocks/>
          </p:cNvCxnSpPr>
          <p:nvPr/>
        </p:nvCxnSpPr>
        <p:spPr>
          <a:xfrm>
            <a:off x="3420848" y="3957015"/>
            <a:ext cx="1661788" cy="1632728"/>
          </a:xfrm>
          <a:prstGeom prst="bentConnector3">
            <a:avLst>
              <a:gd name="adj1" fmla="val 50000"/>
            </a:avLst>
          </a:prstGeom>
          <a:ln w="38100">
            <a:solidFill>
              <a:srgbClr val="001F60"/>
            </a:solidFill>
            <a:tailEnd type="triangle"/>
          </a:ln>
        </p:spPr>
      </p:cxnSp>
      <p:sp>
        <p:nvSpPr>
          <p:cNvPr id="221" name="島根大学病院…"/>
          <p:cNvSpPr txBox="1"/>
          <p:nvPr/>
        </p:nvSpPr>
        <p:spPr>
          <a:xfrm>
            <a:off x="4617292" y="1888122"/>
            <a:ext cx="8190157" cy="982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defRPr sz="21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pPr>
            <a:r>
              <a:rPr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島根大学</a:t>
            </a:r>
            <a:r>
              <a:rPr lang="ja-JP" altLang="en-US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医学部附属</a:t>
            </a:r>
            <a:r>
              <a:rPr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病院</a:t>
            </a:r>
          </a:p>
          <a:p>
            <a:pPr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pPr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都道府県がん診療連携拠点病院</a:t>
            </a:r>
            <a:endParaRPr lang="en-US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pPr>
            <a:r>
              <a:rPr 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先端がん治療センター</a:t>
            </a:r>
            <a:r>
              <a:rPr lang="en-US" altLang="ja-JP" sz="1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, </a:t>
            </a:r>
            <a:r>
              <a:rPr lang="ja-JP" altLang="en-US" sz="1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産科婦人科</a:t>
            </a:r>
            <a:r>
              <a:rPr lang="en-US" altLang="ja-JP" sz="1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, </a:t>
            </a:r>
            <a:r>
              <a:rPr lang="ja-JP" altLang="en-US" sz="18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小児科</a:t>
            </a:r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によるコア体制）</a:t>
            </a:r>
            <a:endParaRPr lang="en-US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2" name="地域がん診療連携拠点（推進）病院"/>
          <p:cNvSpPr txBox="1"/>
          <p:nvPr/>
        </p:nvSpPr>
        <p:spPr>
          <a:xfrm>
            <a:off x="305008" y="2690114"/>
            <a:ext cx="379591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1520">
                <a:latin typeface="ヒラギノ角ゴ Pro W3"/>
                <a:ea typeface="ヒラギノ角ゴ Pro W3"/>
                <a:cs typeface="ヒラギノ角ゴ Pro W3"/>
                <a:sym typeface="ヒラギノ角ゴ Pro W3"/>
              </a:defRPr>
            </a:lvl1pPr>
          </a:lstStyle>
          <a:p>
            <a:r>
              <a:rPr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地域がん診療連携拠点（推進）病院</a:t>
            </a:r>
          </a:p>
        </p:txBody>
      </p:sp>
      <p:grpSp>
        <p:nvGrpSpPr>
          <p:cNvPr id="227" name="グループ"/>
          <p:cNvGrpSpPr/>
          <p:nvPr/>
        </p:nvGrpSpPr>
        <p:grpSpPr>
          <a:xfrm>
            <a:off x="2239778" y="8445806"/>
            <a:ext cx="6822834" cy="402337"/>
            <a:chOff x="0" y="0"/>
            <a:chExt cx="6822833" cy="402335"/>
          </a:xfrm>
        </p:grpSpPr>
        <p:sp>
          <p:nvSpPr>
            <p:cNvPr id="224" name="線"/>
            <p:cNvSpPr/>
            <p:nvPr/>
          </p:nvSpPr>
          <p:spPr>
            <a:xfrm flipV="1">
              <a:off x="12282" y="23021"/>
              <a:ext cx="1" cy="3562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25" name="線"/>
            <p:cNvSpPr/>
            <p:nvPr/>
          </p:nvSpPr>
          <p:spPr>
            <a:xfrm flipV="1">
              <a:off x="6811651" y="0"/>
              <a:ext cx="1" cy="40233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26" name="線"/>
            <p:cNvSpPr/>
            <p:nvPr/>
          </p:nvSpPr>
          <p:spPr>
            <a:xfrm>
              <a:off x="0" y="388035"/>
              <a:ext cx="6822834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/>
              </a:pPr>
              <a:endParaRPr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228" name="定期的な情報・意見交換"/>
          <p:cNvSpPr txBox="1"/>
          <p:nvPr/>
        </p:nvSpPr>
        <p:spPr>
          <a:xfrm>
            <a:off x="3924457" y="8859957"/>
            <a:ext cx="334707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定期的な情報・意見交換</a:t>
            </a:r>
          </a:p>
        </p:txBody>
      </p:sp>
      <p:sp>
        <p:nvSpPr>
          <p:cNvPr id="229" name="直線矢印コネクタ 65"/>
          <p:cNvSpPr/>
          <p:nvPr/>
        </p:nvSpPr>
        <p:spPr>
          <a:xfrm>
            <a:off x="3445380" y="3626321"/>
            <a:ext cx="3245956" cy="1"/>
          </a:xfrm>
          <a:prstGeom prst="line">
            <a:avLst/>
          </a:prstGeom>
          <a:ln w="38100">
            <a:solidFill>
              <a:srgbClr val="001F60"/>
            </a:solidFill>
            <a:tailEnd type="triangle"/>
          </a:ln>
        </p:spPr>
        <p:txBody>
          <a:bodyPr lIns="48767" tIns="48767" rIns="48767" bIns="48767"/>
          <a:lstStyle/>
          <a:p>
            <a:pPr algn="l" defTabSz="650240">
              <a:defRPr sz="2400">
                <a:latin typeface="Arial"/>
                <a:ea typeface="Arial"/>
                <a:cs typeface="Arial"/>
                <a:sym typeface="Arial"/>
              </a:defRPr>
            </a:pPr>
            <a:endParaRPr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0" name="患者情報提供"/>
          <p:cNvSpPr txBox="1"/>
          <p:nvPr/>
        </p:nvSpPr>
        <p:spPr>
          <a:xfrm>
            <a:off x="4170992" y="3276025"/>
            <a:ext cx="1333501" cy="36000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650240">
              <a:defRPr sz="1600" b="1">
                <a:solidFill>
                  <a:srgbClr val="002060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患者情報提供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541292" y="2936729"/>
            <a:ext cx="1855481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妊孕</a:t>
            </a:r>
            <a:r>
              <a:rPr lang="ja-JP" altLang="en-US" sz="2400" b="1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性温存</a:t>
            </a:r>
            <a:endParaRPr lang="ja-JP" altLang="en-US" sz="2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C4AD885-B44C-E24B-B0C4-6DA6958F73FF}"/>
              </a:ext>
            </a:extLst>
          </p:cNvPr>
          <p:cNvSpPr/>
          <p:nvPr/>
        </p:nvSpPr>
        <p:spPr>
          <a:xfrm>
            <a:off x="-1048237" y="1888122"/>
            <a:ext cx="65024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ja-JP" altLang="en-US" sz="1800" b="1">
                <a:solidFill>
                  <a:srgbClr val="008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松江赤十字病院、松江市立病院</a:t>
            </a:r>
          </a:p>
          <a:p>
            <a:pPr lvl="0"/>
            <a:r>
              <a:rPr lang="ja-JP" altLang="en-US" sz="1800" b="1">
                <a:solidFill>
                  <a:srgbClr val="008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島根県立中央病院</a:t>
            </a:r>
          </a:p>
          <a:p>
            <a:pPr lvl="0"/>
            <a:r>
              <a:rPr lang="ja-JP" altLang="en-US" sz="1800" b="1">
                <a:solidFill>
                  <a:srgbClr val="008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浜田医療センター、益田赤十字病院</a:t>
            </a:r>
            <a:endParaRPr lang="ja-JP" altLang="en-US" sz="1800" b="1" dirty="0">
              <a:solidFill>
                <a:srgbClr val="0088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629</Words>
  <Application>Microsoft Office PowerPoint</Application>
  <PresentationFormat>ユーザー設定</PresentationFormat>
  <Paragraphs>172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20" baseType="lpstr">
      <vt:lpstr>Courier</vt:lpstr>
      <vt:lpstr>DejaVu Sans</vt:lpstr>
      <vt:lpstr>Helvetica Neue</vt:lpstr>
      <vt:lpstr>HGｺﾞｼｯｸM</vt:lpstr>
      <vt:lpstr>Hiragino Maru Gothic Pro W4</vt:lpstr>
      <vt:lpstr>ＭＳ Ｐゴシック</vt:lpstr>
      <vt:lpstr>Times Roman</vt:lpstr>
      <vt:lpstr>ヒラギノ角ゴ Pro W3</vt:lpstr>
      <vt:lpstr>ヒラギノ角ゴ ProN W3</vt:lpstr>
      <vt:lpstr>ヒラギノ角ゴ ProN W6</vt:lpstr>
      <vt:lpstr>メイリオ</vt:lpstr>
      <vt:lpstr>游ゴシック</vt:lpstr>
      <vt:lpstr>Arial</vt:lpstr>
      <vt:lpstr>Calibri</vt:lpstr>
      <vt:lpstr>Helvetica</vt:lpstr>
      <vt:lpstr>White</vt:lpstr>
      <vt:lpstr>Office ​​テーマ</vt:lpstr>
      <vt:lpstr>PowerPoint プレゼンテーション</vt:lpstr>
      <vt:lpstr>島根県がん生殖医療ネットワーク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島根県がん生殖医療ネットワーク</dc:title>
  <dc:creator>田村研治</dc:creator>
  <cp:lastModifiedBy>浅田 祥子</cp:lastModifiedBy>
  <cp:revision>20</cp:revision>
  <dcterms:modified xsi:type="dcterms:W3CDTF">2021-06-29T07:28:05Z</dcterms:modified>
</cp:coreProperties>
</file>